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1967QJRAS...8..313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Butdustwillheatandreradiate</a:t>
            </a:r>
          </a:p>
          <a:p>
            <a:r>
              <a:t>Edge to the stars : ViolatesCopernicanPrinciple</a:t>
            </a:r>
          </a:p>
          <a:p>
            <a:r>
              <a:t>Finite age: Violates permanency</a:t>
            </a:r>
          </a:p>
          <a:p>
            <a:r>
              <a:t>contractions/expansions: Nonoticeableeffectunlessextreme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conservation: for stars to shine indefinitely they would require</a:t>
            </a:r>
          </a:p>
          <a:p>
            <a:r>
              <a:t>an infinite fuel reserve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•  ProvedthatM31wasexternaltoourgalaxy.</a:t>
            </a:r>
          </a:p>
          <a:p>
            <a:r>
              <a:t>•  Hubblecollectedmanygalaxyimagesandspectra</a:t>
            </a:r>
          </a:p>
          <a:p>
            <a:r>
              <a:t>•  MeasuredbrighteststarsandCepheidvariablestogetdistances</a:t>
            </a:r>
          </a:p>
          <a:p>
            <a:r>
              <a:t>•  Alsousedbrightestclustermember</a:t>
            </a:r>
          </a:p>
          <a:p>
            <a:r>
              <a:t>•  Measuredoffsetofcommonspectralfeaturestogetvelocity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http://adsabs.harvard.edu/abs/1967QJRAS...8..313T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UnliketheexpansiontheCMBwaspredictedbeforeitsdiscovery</a:t>
            </a:r>
          </a:p>
          <a:p>
            <a:r>
              <a:t>BigBangmodeladoptedoverSteadyStatefollowingCMB</a:t>
            </a:r>
          </a:p>
          <a:p>
            <a:r>
              <a:t>astheUniverseexpandsitcools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Horizon problem—&gt; 1 degree isotropies expected, observed all sky with CMB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0828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Read TITLE</a:t>
            </a:r>
          </a:p>
          <a:p>
            <a:pPr defTabSz="910828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into the epoch of reionization</a:t>
            </a:r>
          </a:p>
          <a:p>
            <a:pPr defTabSz="910828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Much of this progress is due to the Hubble Deep Field initiatives over the years, pushing to higher and higher redshifts.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</p:spPr>
        <p:txBody>
          <a:bodyPr anchor="t"/>
          <a:lstStyle>
            <a:lvl1pPr algn="l">
              <a:defRPr sz="6200" cap="all" spc="992">
                <a:solidFill>
                  <a:srgbClr val="EDFB03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</p:spPr>
        <p:txBody>
          <a:bodyPr/>
          <a:lstStyle>
            <a:lvl1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  <a:lvl2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2pPr>
            <a:lvl3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3pPr>
            <a:lvl4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4pPr>
            <a:lvl5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790" y="13049250"/>
            <a:ext cx="431293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4548187" y="214312"/>
            <a:ext cx="15251907" cy="2946798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defTabSz="821531">
              <a:defRPr sz="9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48187" y="3536156"/>
            <a:ext cx="15251907" cy="8590360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880829" indent="-614129" defTabSz="821531">
              <a:spcBef>
                <a:spcPts val="4500"/>
              </a:spcBef>
              <a:buClrTx/>
              <a:buSzPct val="120000"/>
              <a:defRPr sz="56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1292124" indent="-614129" defTabSz="821531">
              <a:spcBef>
                <a:spcPts val="4500"/>
              </a:spcBef>
              <a:buClrTx/>
              <a:buSzPct val="120000"/>
              <a:defRPr sz="5600">
                <a:latin typeface="American Typewriter"/>
                <a:ea typeface="American Typewriter"/>
                <a:cs typeface="American Typewriter"/>
                <a:sym typeface="American Typewriter"/>
              </a:defRPr>
            </a:lvl2pPr>
            <a:lvl3pPr marL="1688999" indent="-614129" defTabSz="821531">
              <a:spcBef>
                <a:spcPts val="4500"/>
              </a:spcBef>
              <a:buClrTx/>
              <a:buSzPct val="120000"/>
              <a:defRPr sz="5600">
                <a:latin typeface="American Typewriter"/>
                <a:ea typeface="American Typewriter"/>
                <a:cs typeface="American Typewriter"/>
                <a:sym typeface="American Typewriter"/>
              </a:defRPr>
            </a:lvl3pPr>
            <a:lvl4pPr marL="2099104" indent="-614129" defTabSz="821531">
              <a:spcBef>
                <a:spcPts val="4500"/>
              </a:spcBef>
              <a:buClrTx/>
              <a:buSzPct val="120000"/>
              <a:defRPr sz="5600">
                <a:latin typeface="American Typewriter"/>
                <a:ea typeface="American Typewriter"/>
                <a:cs typeface="American Typewriter"/>
                <a:sym typeface="American Typewriter"/>
              </a:defRPr>
            </a:lvl4pPr>
            <a:lvl5pPr marL="2506429" indent="-614129" defTabSz="821531">
              <a:spcBef>
                <a:spcPts val="4500"/>
              </a:spcBef>
              <a:buClrTx/>
              <a:buSzPct val="120000"/>
              <a:defRPr sz="5600">
                <a:latin typeface="American Typewriter"/>
                <a:ea typeface="American Typewriter"/>
                <a:cs typeface="American Typewriter"/>
                <a:sym typeface="American Typewrit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2979" y="12827595"/>
            <a:ext cx="450108" cy="437357"/>
          </a:xfrm>
          <a:prstGeom prst="rect">
            <a:avLst/>
          </a:prstGeom>
        </p:spPr>
        <p:txBody>
          <a:bodyPr lIns="53578" tIns="53578" rIns="53578" bIns="53578" anchor="ctr"/>
          <a:lstStyle>
            <a:lvl1pPr defTabSz="821531">
              <a:defRPr sz="22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>
            <a:noAutofit/>
          </a:bodyPr>
          <a:lstStyle>
            <a:lvl1pPr defTabSz="1821656">
              <a:defRPr sz="8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022345" y="12972299"/>
            <a:ext cx="399257" cy="4627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b"/>
          <a:lstStyle>
            <a:lvl1pPr algn="r" defTabSz="910828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962400" y="549275"/>
            <a:ext cx="16459200" cy="2286001"/>
          </a:xfrm>
          <a:prstGeom prst="rect">
            <a:avLst/>
          </a:prstGeom>
        </p:spPr>
        <p:txBody>
          <a:bodyPr lIns="91393" tIns="91393" rIns="91393" bIns="91393"/>
          <a:lstStyle>
            <a:lvl1pPr defTabSz="913928">
              <a:defRPr sz="8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19"/>
            <a:ext cx="16459200" cy="9051928"/>
          </a:xfrm>
          <a:prstGeom prst="rect">
            <a:avLst/>
          </a:prstGeom>
        </p:spPr>
        <p:txBody>
          <a:bodyPr lIns="91393" tIns="91393" rIns="91393" bIns="91393" anchor="t"/>
          <a:lstStyle>
            <a:lvl1pPr marL="642613" indent="-642613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1068973" indent="-612006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485133" indent="-571202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2056341" indent="-685442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513312" indent="-685443" defTabSz="913928">
              <a:spcBef>
                <a:spcPts val="1500"/>
              </a:spcBef>
              <a:buClrTx/>
              <a:buSzPct val="100000"/>
              <a:buFont typeface="Arial"/>
              <a:buChar char="»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46711" y="12808651"/>
            <a:ext cx="474889" cy="538389"/>
          </a:xfrm>
          <a:prstGeom prst="rect">
            <a:avLst/>
          </a:prstGeom>
        </p:spPr>
        <p:txBody>
          <a:bodyPr lIns="91393" tIns="91393" rIns="91393" bIns="91393" anchor="ctr"/>
          <a:lstStyle>
            <a:lvl1pPr algn="r" defTabSz="913928">
              <a:defRPr sz="2200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alaxy formation and Evolution"/>
          <p:cNvSpPr txBox="1">
            <a:spLocks noGrp="1"/>
          </p:cNvSpPr>
          <p:nvPr>
            <p:ph type="ctrTitle"/>
          </p:nvPr>
        </p:nvSpPr>
        <p:spPr>
          <a:xfrm>
            <a:off x="1778000" y="819745"/>
            <a:ext cx="20828000" cy="2655822"/>
          </a:xfrm>
          <a:prstGeom prst="rect">
            <a:avLst/>
          </a:prstGeom>
        </p:spPr>
        <p:txBody>
          <a:bodyPr/>
          <a:lstStyle/>
          <a:p>
            <a:r>
              <a:t>Galaxy formation and Evolution</a:t>
            </a:r>
          </a:p>
        </p:txBody>
      </p:sp>
      <p:sp>
        <p:nvSpPr>
          <p:cNvPr id="207" name="We will discuss the basics of:…"/>
          <p:cNvSpPr txBox="1">
            <a:spLocks noGrp="1"/>
          </p:cNvSpPr>
          <p:nvPr>
            <p:ph type="subTitle" sz="half" idx="1"/>
          </p:nvPr>
        </p:nvSpPr>
        <p:spPr>
          <a:xfrm>
            <a:off x="1397587" y="6027015"/>
            <a:ext cx="20828001" cy="4343004"/>
          </a:xfrm>
          <a:prstGeom prst="rect">
            <a:avLst/>
          </a:prstGeom>
        </p:spPr>
        <p:txBody>
          <a:bodyPr/>
          <a:lstStyle/>
          <a:p>
            <a:pPr algn="l"/>
            <a:r>
              <a:t>We will discuss the basics of:</a:t>
            </a:r>
          </a:p>
          <a:p>
            <a:pPr marL="714374" indent="-714374" algn="l">
              <a:buSzPct val="50000"/>
              <a:buBlip>
                <a:blip r:embed="rId2"/>
              </a:buBlip>
            </a:pPr>
            <a:r>
              <a:t>The Big Bang</a:t>
            </a:r>
          </a:p>
          <a:p>
            <a:pPr marL="714374" indent="-714374" algn="l">
              <a:buSzPct val="50000"/>
              <a:buBlip>
                <a:blip r:embed="rId2"/>
              </a:buBlip>
            </a:pPr>
            <a:r>
              <a:t>Large scale structure formation</a:t>
            </a:r>
          </a:p>
          <a:p>
            <a:pPr marL="714374" indent="-714374" algn="l">
              <a:buSzPct val="50000"/>
              <a:buBlip>
                <a:blip r:embed="rId2"/>
              </a:buBlip>
            </a:pPr>
            <a:r>
              <a:t>The first stars and galaxies</a:t>
            </a:r>
          </a:p>
          <a:p>
            <a:pPr marL="714374" indent="-714374" algn="l">
              <a:buSzPct val="50000"/>
              <a:buBlip>
                <a:blip r:embed="rId2"/>
              </a:buBlip>
            </a:pPr>
            <a:r>
              <a:t>The present day Universe</a:t>
            </a:r>
          </a:p>
        </p:txBody>
      </p:sp>
      <p:sp>
        <p:nvSpPr>
          <p:cNvPr id="208" name="@themiyan"/>
          <p:cNvSpPr txBox="1"/>
          <p:nvPr/>
        </p:nvSpPr>
        <p:spPr>
          <a:xfrm>
            <a:off x="16574225" y="10965138"/>
            <a:ext cx="3804875" cy="9688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 b="0">
                <a:solidFill>
                  <a:srgbClr val="0242FF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@themiyan</a:t>
            </a:r>
          </a:p>
        </p:txBody>
      </p:sp>
      <p:sp>
        <p:nvSpPr>
          <p:cNvPr id="209" name="Themiya Nanayakkara"/>
          <p:cNvSpPr/>
          <p:nvPr/>
        </p:nvSpPr>
        <p:spPr>
          <a:xfrm>
            <a:off x="12955512" y="10042794"/>
            <a:ext cx="11042301" cy="956107"/>
          </a:xfrm>
          <a:prstGeom prst="rect">
            <a:avLst/>
          </a:prstGeom>
          <a:solidFill>
            <a:srgbClr val="000000"/>
          </a:solidFill>
          <a:ln w="12700">
            <a:solidFill>
              <a:srgbClr val="55D7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000" b="0" cap="all" spc="639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Themiya Nanayakkara</a:t>
            </a:r>
          </a:p>
        </p:txBody>
      </p:sp>
      <p:pic>
        <p:nvPicPr>
          <p:cNvPr id="210" name="STRWlogo_white.png" descr="STRW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09890" y="3714475"/>
            <a:ext cx="5895007" cy="5870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With contributions from Prof. Rychard Bouwens,…"/>
          <p:cNvSpPr txBox="1"/>
          <p:nvPr/>
        </p:nvSpPr>
        <p:spPr>
          <a:xfrm>
            <a:off x="13019588" y="12172194"/>
            <a:ext cx="13957453" cy="185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300" b="0"/>
            </a:pPr>
            <a:r>
              <a:t>With contributions from Prof. Rychard Bouwens, </a:t>
            </a:r>
          </a:p>
          <a:p>
            <a:pPr algn="l">
              <a:defRPr sz="3300" b="0"/>
            </a:pPr>
            <a:r>
              <a:t>Leiden Observatory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e universal expansion of the Universe"/>
          <p:cNvSpPr txBox="1"/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652145">
              <a:defRPr sz="8848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The universal expansion of the Universe</a:t>
            </a:r>
          </a:p>
        </p:txBody>
      </p:sp>
      <p:pic>
        <p:nvPicPr>
          <p:cNvPr id="262" name="balloons.gif" descr="balloon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937" y="2598737"/>
            <a:ext cx="10398126" cy="1039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 age of the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age of the Universe</a:t>
            </a:r>
          </a:p>
        </p:txBody>
      </p:sp>
      <p:pic>
        <p:nvPicPr>
          <p:cNvPr id="265" name="Screenshot 2018-11-09 21.23.45.png" descr="Screenshot 2018-11-09 21.2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6538" y="2952246"/>
            <a:ext cx="14990924" cy="1022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800" y="2724150"/>
            <a:ext cx="13004800" cy="101473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he Big Bang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Big Bang theory</a:t>
            </a:r>
          </a:p>
        </p:txBody>
      </p:sp>
      <p:sp>
        <p:nvSpPr>
          <p:cNvPr id="269" name="Skis"/>
          <p:cNvSpPr/>
          <p:nvPr/>
        </p:nvSpPr>
        <p:spPr>
          <a:xfrm>
            <a:off x="9371037" y="2058051"/>
            <a:ext cx="4524326" cy="11479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1" h="21600" extrusionOk="0">
                <a:moveTo>
                  <a:pt x="1090" y="0"/>
                </a:moveTo>
                <a:cubicBezTo>
                  <a:pt x="96" y="569"/>
                  <a:pt x="-275" y="1174"/>
                  <a:pt x="214" y="1750"/>
                </a:cubicBezTo>
                <a:cubicBezTo>
                  <a:pt x="934" y="2598"/>
                  <a:pt x="3681" y="5014"/>
                  <a:pt x="8468" y="10613"/>
                </a:cubicBezTo>
                <a:cubicBezTo>
                  <a:pt x="8493" y="10583"/>
                  <a:pt x="9625" y="9244"/>
                  <a:pt x="10104" y="8660"/>
                </a:cubicBezTo>
                <a:cubicBezTo>
                  <a:pt x="6380" y="4115"/>
                  <a:pt x="5091" y="1928"/>
                  <a:pt x="4441" y="1163"/>
                </a:cubicBezTo>
                <a:cubicBezTo>
                  <a:pt x="3952" y="587"/>
                  <a:pt x="2739" y="202"/>
                  <a:pt x="1090" y="0"/>
                </a:cubicBezTo>
                <a:close/>
                <a:moveTo>
                  <a:pt x="19960" y="0"/>
                </a:moveTo>
                <a:cubicBezTo>
                  <a:pt x="18311" y="202"/>
                  <a:pt x="17094" y="587"/>
                  <a:pt x="16605" y="1163"/>
                </a:cubicBezTo>
                <a:cubicBezTo>
                  <a:pt x="15867" y="2032"/>
                  <a:pt x="14312" y="4731"/>
                  <a:pt x="9302" y="10631"/>
                </a:cubicBezTo>
                <a:cubicBezTo>
                  <a:pt x="4293" y="16532"/>
                  <a:pt x="1" y="21090"/>
                  <a:pt x="1" y="21090"/>
                </a:cubicBezTo>
                <a:lnTo>
                  <a:pt x="3673" y="21600"/>
                </a:lnTo>
                <a:cubicBezTo>
                  <a:pt x="3673" y="21600"/>
                  <a:pt x="7209" y="16937"/>
                  <a:pt x="12219" y="11036"/>
                </a:cubicBezTo>
                <a:cubicBezTo>
                  <a:pt x="17229" y="5135"/>
                  <a:pt x="20098" y="2619"/>
                  <a:pt x="20836" y="1750"/>
                </a:cubicBezTo>
                <a:cubicBezTo>
                  <a:pt x="21325" y="1174"/>
                  <a:pt x="20954" y="569"/>
                  <a:pt x="19960" y="0"/>
                </a:cubicBezTo>
                <a:close/>
                <a:moveTo>
                  <a:pt x="12578" y="11608"/>
                </a:moveTo>
                <a:cubicBezTo>
                  <a:pt x="12013" y="12277"/>
                  <a:pt x="11469" y="12929"/>
                  <a:pt x="10946" y="13559"/>
                </a:cubicBezTo>
                <a:cubicBezTo>
                  <a:pt x="14806" y="18213"/>
                  <a:pt x="17377" y="21600"/>
                  <a:pt x="17377" y="21600"/>
                </a:cubicBezTo>
                <a:lnTo>
                  <a:pt x="21049" y="21090"/>
                </a:lnTo>
                <a:cubicBezTo>
                  <a:pt x="21049" y="21090"/>
                  <a:pt x="17221" y="17027"/>
                  <a:pt x="12578" y="11608"/>
                </a:cubicBezTo>
                <a:close/>
              </a:path>
            </a:pathLst>
          </a:custGeom>
          <a:solidFill>
            <a:schemeClr val="accent5">
              <a:hueOff val="106375"/>
              <a:satOff val="9554"/>
              <a:lumOff val="-1351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he Big Bang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Big Bang theory</a:t>
            </a:r>
          </a:p>
        </p:txBody>
      </p:sp>
      <p:sp>
        <p:nvSpPr>
          <p:cNvPr id="272" name="Developed by Alexander Friedmann and Willem de Sitter on Einstein’s general relativity models…"/>
          <p:cNvSpPr txBox="1">
            <a:spLocks noGrp="1"/>
          </p:cNvSpPr>
          <p:nvPr>
            <p:ph type="body" idx="1"/>
          </p:nvPr>
        </p:nvSpPr>
        <p:spPr>
          <a:xfrm>
            <a:off x="723900" y="3198415"/>
            <a:ext cx="23714274" cy="9740306"/>
          </a:xfrm>
          <a:prstGeom prst="rect">
            <a:avLst/>
          </a:prstGeom>
        </p:spPr>
        <p:txBody>
          <a:bodyPr/>
          <a:lstStyle/>
          <a:p>
            <a:pPr marL="0" indent="0" defTabSz="718184">
              <a:spcBef>
                <a:spcPts val="5100"/>
              </a:spcBef>
              <a:buSzTx/>
              <a:buNone/>
              <a:defRPr sz="4176"/>
            </a:pPr>
            <a:endParaRPr/>
          </a:p>
          <a:p>
            <a:pPr marL="552450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Developed by Alexander Friedmann and Willem de Sitter on Einstein’s general relativity models </a:t>
            </a:r>
          </a:p>
          <a:p>
            <a:pPr marL="552450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General relativity - cosmological constant provided the basis for expansion</a:t>
            </a:r>
          </a:p>
          <a:p>
            <a:pPr marL="552450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Solved a few problems know then:</a:t>
            </a:r>
          </a:p>
          <a:p>
            <a:pPr marL="1104900" lvl="1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 Correctly predicts the abundances of light elements</a:t>
            </a:r>
          </a:p>
          <a:p>
            <a:pPr marL="1104900" lvl="1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  Explains the CMB as relic of the hot initial phase</a:t>
            </a:r>
          </a:p>
          <a:p>
            <a:pPr marL="1104900" lvl="1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  Naturally accounts for the expansion of the Universe</a:t>
            </a:r>
          </a:p>
          <a:p>
            <a:pPr marL="1104900" lvl="1" indent="-552450" defTabSz="718184">
              <a:spcBef>
                <a:spcPts val="5100"/>
              </a:spcBef>
              <a:buSzPct val="50000"/>
              <a:buBlip>
                <a:blip r:embed="rId2"/>
              </a:buBlip>
              <a:defRPr sz="4176"/>
            </a:pPr>
            <a:r>
              <a:t>  Provides a framework to understand the formation of cosmic structure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he 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He problem</a:t>
            </a:r>
          </a:p>
        </p:txBody>
      </p:sp>
      <p:pic>
        <p:nvPicPr>
          <p:cNvPr id="275" name="Screenshot 2018-11-09 22.01.12.png" descr="Screenshot 2018-11-09 22.01.12.png"/>
          <p:cNvPicPr>
            <a:picLocks noChangeAspect="1"/>
          </p:cNvPicPr>
          <p:nvPr/>
        </p:nvPicPr>
        <p:blipFill>
          <a:blip r:embed="rId3">
            <a:extLst/>
          </a:blip>
          <a:srcRect l="4764" r="5581" b="8926"/>
          <a:stretch>
            <a:fillRect/>
          </a:stretch>
        </p:blipFill>
        <p:spPr>
          <a:xfrm>
            <a:off x="10522171" y="3944739"/>
            <a:ext cx="13424771" cy="770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reenshot 2018-11-09 22.01.19.png" descr="Screenshot 2018-11-09 22.01.19.png"/>
          <p:cNvPicPr>
            <a:picLocks noChangeAspect="1"/>
          </p:cNvPicPr>
          <p:nvPr/>
        </p:nvPicPr>
        <p:blipFill>
          <a:blip r:embed="rId4">
            <a:extLst/>
          </a:blip>
          <a:srcRect l="5959" t="3222" r="4933" b="6469"/>
          <a:stretch>
            <a:fillRect/>
          </a:stretch>
        </p:blipFill>
        <p:spPr>
          <a:xfrm>
            <a:off x="378717" y="4049910"/>
            <a:ext cx="10021962" cy="749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arly Universe was radiation dominated"/>
          <p:cNvSpPr txBox="1">
            <a:spLocks noGrp="1"/>
          </p:cNvSpPr>
          <p:nvPr>
            <p:ph type="title"/>
          </p:nvPr>
        </p:nvSpPr>
        <p:spPr>
          <a:xfrm>
            <a:off x="1689100" y="101600"/>
            <a:ext cx="21005800" cy="2286000"/>
          </a:xfrm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r>
              <a:t>Early Universe was radiation dominated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8289"/>
          <a:stretch>
            <a:fillRect/>
          </a:stretch>
        </p:blipFill>
        <p:spPr>
          <a:xfrm>
            <a:off x="2415778" y="2152848"/>
            <a:ext cx="19552461" cy="11289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ooking back in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Looking back in time</a:t>
            </a:r>
          </a:p>
        </p:txBody>
      </p:sp>
      <p:sp>
        <p:nvSpPr>
          <p:cNvPr id="284" name="– Radiation-matter coupling (i.e., ionised to compton scattering)…"/>
          <p:cNvSpPr txBox="1"/>
          <p:nvPr/>
        </p:nvSpPr>
        <p:spPr>
          <a:xfrm>
            <a:off x="805805" y="4307484"/>
            <a:ext cx="22162791" cy="81490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/>
            </a:pPr>
            <a:r>
              <a:t>– Radiation-matter coupling (i.e., ionised to compton scattering) </a:t>
            </a:r>
          </a:p>
          <a:p>
            <a:pPr algn="l">
              <a:spcBef>
                <a:spcPts val="5900"/>
              </a:spcBef>
              <a:defRPr sz="4800" b="0"/>
            </a:pPr>
            <a:r>
              <a:t>– Nuclei split apart (D=2Mev, Fe=7 MeV)</a:t>
            </a:r>
            <a:br/>
            <a:r>
              <a:t>– Neutrons/protons —&gt; Quarks (n=939.6MeV, p=938.3MeV) </a:t>
            </a:r>
          </a:p>
          <a:p>
            <a:pPr algn="l">
              <a:spcBef>
                <a:spcPts val="5900"/>
              </a:spcBef>
              <a:defRPr sz="4800" b="0"/>
            </a:pPr>
            <a:r>
              <a:t>– Quarks destroyed (~GeV+)</a:t>
            </a:r>
            <a:br/>
            <a:r>
              <a:t>– Pure energy bath (matter being formed and anhilated - abundant energy) </a:t>
            </a:r>
          </a:p>
          <a:p>
            <a:pPr algn="l">
              <a:spcBef>
                <a:spcPts val="5900"/>
              </a:spcBef>
              <a:defRPr sz="4800" b="0"/>
            </a:pPr>
            <a:r>
              <a:t>– Singularity, creation event (Big Bang) </a:t>
            </a:r>
          </a:p>
        </p:txBody>
      </p:sp>
      <p:sp>
        <p:nvSpPr>
          <p:cNvPr id="285" name="Arrow"/>
          <p:cNvSpPr/>
          <p:nvPr/>
        </p:nvSpPr>
        <p:spPr>
          <a:xfrm rot="16218005">
            <a:off x="18140368" y="7084498"/>
            <a:ext cx="948227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6" name="t=0"/>
          <p:cNvSpPr txBox="1"/>
          <p:nvPr/>
        </p:nvSpPr>
        <p:spPr>
          <a:xfrm>
            <a:off x="21295156" y="11344696"/>
            <a:ext cx="1148488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t=0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olution to the 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 to the He problem</a:t>
            </a:r>
          </a:p>
        </p:txBody>
      </p:sp>
      <p:sp>
        <p:nvSpPr>
          <p:cNvPr id="289" name="The high density in the early Universe made it possible for Deuterium to find a partner to produce He…"/>
          <p:cNvSpPr txBox="1">
            <a:spLocks noGrp="1"/>
          </p:cNvSpPr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t>The high density in the early Universe made it possible for Deuterium to find a partner to produce He</a:t>
            </a:r>
          </a:p>
          <a:p>
            <a:pPr marL="1696911" lvl="8" indent="-439611">
              <a:buClr>
                <a:srgbClr val="000000"/>
              </a:buClr>
              <a:buFont typeface="Times"/>
            </a:pPr>
            <a:r>
              <a:t>                           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n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sz="2000" baseline="80000"/>
              <a:t>2</a:t>
            </a:r>
            <a:r>
              <a:t>D, D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sz="2000" baseline="80000"/>
              <a:t>3</a:t>
            </a:r>
            <a:r>
              <a:t>He, D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D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sz="2000" baseline="80000"/>
              <a:t>4</a:t>
            </a:r>
            <a:r>
              <a:t>He</a:t>
            </a:r>
            <a:br>
              <a:rPr sz="1200"/>
            </a:br>
            <a:endParaRPr sz="1200"/>
          </a:p>
          <a:p>
            <a:pPr marL="458615" indent="-458615" defTabSz="457200">
              <a:lnSpc>
                <a:spcPts val="8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3466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sz="1200"/>
          </a:p>
          <a:p>
            <a:r>
              <a:t>From big bang cosmology 25% of the baryonic mass is He</a:t>
            </a:r>
          </a:p>
          <a:p>
            <a:r>
              <a:t>D abundance from QSO sight-lines is a measure of the baryon density of the universe —&gt; 1H atom per 8m</a:t>
            </a:r>
            <a:r>
              <a:rPr baseline="31999"/>
              <a:t>3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he Comic Microwave Background (CM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9125">
              <a:defRPr sz="8400"/>
            </a:lvl1pPr>
          </a:lstStyle>
          <a:p>
            <a:r>
              <a:t>The Comic Microwave Background (CMB)</a:t>
            </a:r>
          </a:p>
        </p:txBody>
      </p:sp>
      <p:sp>
        <p:nvSpPr>
          <p:cNvPr id="292" name="Predicted by George Gamov, 1948: a perfect black body spectrum should exist with T≈5K"/>
          <p:cNvSpPr txBox="1">
            <a:spLocks noGrp="1"/>
          </p:cNvSpPr>
          <p:nvPr>
            <p:ph type="body" sz="half" idx="1"/>
          </p:nvPr>
        </p:nvSpPr>
        <p:spPr>
          <a:xfrm>
            <a:off x="1511300" y="2878732"/>
            <a:ext cx="21005800" cy="3674468"/>
          </a:xfrm>
          <a:prstGeom prst="rect">
            <a:avLst/>
          </a:prstGeom>
        </p:spPr>
        <p:txBody>
          <a:bodyPr/>
          <a:lstStyle/>
          <a:p>
            <a:r>
              <a:t>Predicted by George Gamov, 1948: a perfect black body spectrum should exist with T≈5K</a:t>
            </a:r>
          </a:p>
        </p:txBody>
      </p:sp>
      <p:pic>
        <p:nvPicPr>
          <p:cNvPr id="293" name="Screenshot 2018-11-09 23.23.25.png" descr="Screenshot 2018-11-09 23.2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354" y="7061993"/>
            <a:ext cx="7327901" cy="575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Penzias and Wilson: Nobel Prize 1978"/>
          <p:cNvSpPr txBox="1"/>
          <p:nvPr/>
        </p:nvSpPr>
        <p:spPr>
          <a:xfrm>
            <a:off x="9430702" y="12191175"/>
            <a:ext cx="68941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Penzias and Wilson: Nobel Prize 1978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ll Sky CMB 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Sky CMB Map</a:t>
            </a:r>
          </a:p>
        </p:txBody>
      </p:sp>
      <p:sp>
        <p:nvSpPr>
          <p:cNvPr id="299" name="Text"/>
          <p:cNvSpPr txBox="1"/>
          <p:nvPr/>
        </p:nvSpPr>
        <p:spPr>
          <a:xfrm>
            <a:off x="12081891" y="6577775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</a:t>
            </a:r>
          </a:p>
        </p:txBody>
      </p:sp>
      <p:sp>
        <p:nvSpPr>
          <p:cNvPr id="300" name="Text"/>
          <p:cNvSpPr txBox="1"/>
          <p:nvPr/>
        </p:nvSpPr>
        <p:spPr>
          <a:xfrm>
            <a:off x="12208891" y="6704775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</a:t>
            </a:r>
          </a:p>
        </p:txBody>
      </p:sp>
      <p:pic>
        <p:nvPicPr>
          <p:cNvPr id="301" name="Screenshot 2018-11-11 18.50.28.png" descr="Screenshot 2018-11-11 18.5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4437" y="3089076"/>
            <a:ext cx="16915126" cy="9417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e Copernican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 Copernican Universe</a:t>
            </a:r>
          </a:p>
        </p:txBody>
      </p:sp>
      <p:sp>
        <p:nvSpPr>
          <p:cNvPr id="214" name="Earth is at the centre of the eternal, unchanging Universe: based on Ptolemy’s Almagest 150 AD"/>
          <p:cNvSpPr txBox="1">
            <a:spLocks noGrp="1"/>
          </p:cNvSpPr>
          <p:nvPr>
            <p:ph type="body" sz="quarter" idx="1"/>
          </p:nvPr>
        </p:nvSpPr>
        <p:spPr>
          <a:xfrm>
            <a:off x="1104900" y="2865503"/>
            <a:ext cx="13577888" cy="483069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>
                <a:solidFill>
                  <a:srgbClr val="941100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Earth is at the centre of the eternal, unchanging Universe: based on Ptolemy’s Almagest 150 AD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55608" y="4087735"/>
            <a:ext cx="8930607" cy="9298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2055" y="7277044"/>
            <a:ext cx="5035456" cy="6007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roblems with the Big Bang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r>
              <a:t>Problems with the Big Bang model</a:t>
            </a:r>
          </a:p>
        </p:txBody>
      </p:sp>
      <p:sp>
        <p:nvSpPr>
          <p:cNvPr id="304" name="Origin of the Univers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868904" cy="9930309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224"/>
            </a:pPr>
            <a:r>
              <a:t>Origin of the Universe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The horizon problem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The flatness problem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Origin of the baryon asymmetry 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Monopole problem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Origin of primordial density fluctuations 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Nature of dark matter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Nature of dark energy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he early Universe according to the Big Bang theory"/>
          <p:cNvSpPr txBox="1">
            <a:spLocks noGrp="1"/>
          </p:cNvSpPr>
          <p:nvPr>
            <p:ph type="title"/>
          </p:nvPr>
        </p:nvSpPr>
        <p:spPr>
          <a:xfrm>
            <a:off x="63500" y="101600"/>
            <a:ext cx="24134664" cy="2832894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The early Universe according to the Big Bang theory</a:t>
            </a:r>
          </a:p>
        </p:txBody>
      </p:sp>
      <p:sp>
        <p:nvSpPr>
          <p:cNvPr id="309" name="Big Bang: singularity, energy appearing from nowhere…"/>
          <p:cNvSpPr txBox="1">
            <a:spLocks noGrp="1"/>
          </p:cNvSpPr>
          <p:nvPr>
            <p:ph type="body" idx="1"/>
          </p:nvPr>
        </p:nvSpPr>
        <p:spPr>
          <a:xfrm>
            <a:off x="647700" y="3136304"/>
            <a:ext cx="23571697" cy="10224096"/>
          </a:xfrm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5300"/>
              </a:spcBef>
              <a:defRPr sz="4368"/>
            </a:pPr>
            <a:r>
              <a:t>Big Bang: singularity, energy appearing from nowhere 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Inflation: the rapid exponential expansion phase of the Universe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Matter-antimatter annihilation: symmetry broken, high photon-to-baryon ratio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The quark soup: All possible particles co-exist bubbling in and out of existence. 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Baryogeneis: neutrons and protons made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Nucleosynthesis: plasma of charged nuclei (75%H, 25%He)  + electrons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Recombination: Neutral atoms, matter and radiation decouple, the surface of last scattering</a:t>
            </a:r>
          </a:p>
          <a:p>
            <a:pPr marL="577850" indent="-577850" defTabSz="751205">
              <a:spcBef>
                <a:spcPts val="5300"/>
              </a:spcBef>
              <a:defRPr sz="4368"/>
            </a:pPr>
            <a:r>
              <a:t>Re-ionisation and Galaxy formation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62793"/>
            <a:ext cx="24384000" cy="10764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he first st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first stars</a:t>
            </a:r>
          </a:p>
        </p:txBody>
      </p:sp>
      <p:sp>
        <p:nvSpPr>
          <p:cNvPr id="314" name="Recombination: Misleading term meaning the combining of electrons + protons to form neutral hydrogen (z=1100, t= 378, 000 yr)…"/>
          <p:cNvSpPr txBox="1">
            <a:spLocks noGrp="1"/>
          </p:cNvSpPr>
          <p:nvPr>
            <p:ph type="body" idx="1"/>
          </p:nvPr>
        </p:nvSpPr>
        <p:spPr>
          <a:xfrm>
            <a:off x="600670" y="2771725"/>
            <a:ext cx="23182660" cy="10052150"/>
          </a:xfrm>
          <a:prstGeom prst="rect">
            <a:avLst/>
          </a:prstGeom>
        </p:spPr>
        <p:txBody>
          <a:bodyPr/>
          <a:lstStyle/>
          <a:p>
            <a:r>
              <a:t>Recombination: Misleading term meaning the combining of electrons + protons to form neutral hydrogen (z=1100, t= 378, 000 yr)</a:t>
            </a:r>
          </a:p>
          <a:p>
            <a:r>
              <a:t>The first stars are expected to form around dark matter filaments </a:t>
            </a:r>
          </a:p>
          <a:p>
            <a:r>
              <a:t>Almost no metals existed: so these stars are metal free and very hot!</a:t>
            </a:r>
          </a:p>
          <a:p>
            <a:r>
              <a:t>Short life time and quick supernovae explosions resulting in the enrichment of metals in the Universe.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D6F91-0EC2-F34A-B2DA-A0B16610FC78}"/>
              </a:ext>
            </a:extLst>
          </p:cNvPr>
          <p:cNvSpPr txBox="1"/>
          <p:nvPr/>
        </p:nvSpPr>
        <p:spPr>
          <a:xfrm>
            <a:off x="1431450" y="4183730"/>
            <a:ext cx="192905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Video removed due to </a:t>
            </a:r>
            <a:r>
              <a:rPr kumimoji="0" lang="en-US" sz="3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file size restrictions</a:t>
            </a:r>
          </a:p>
          <a:p>
            <a:r>
              <a:rPr lang="en-US" dirty="0"/>
              <a:t>This can be downloaded from here: https://</a:t>
            </a:r>
            <a:r>
              <a:rPr lang="en-US" dirty="0" err="1"/>
              <a:t>www.astro.ex.ac.uk</a:t>
            </a:r>
            <a:r>
              <a:rPr lang="en-US" dirty="0"/>
              <a:t>/people/</a:t>
            </a:r>
            <a:r>
              <a:rPr lang="en-US" dirty="0" err="1"/>
              <a:t>mbate</a:t>
            </a:r>
            <a:r>
              <a:rPr lang="en-US" dirty="0"/>
              <a:t>/Cluster/cluster500RT.html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CMB_Timeline150-wmap.jpg" descr="CMB_Timeline150-wmap.jpg"/>
          <p:cNvPicPr>
            <a:picLocks noChangeAspect="1"/>
          </p:cNvPicPr>
          <p:nvPr/>
        </p:nvPicPr>
        <p:blipFill>
          <a:blip r:embed="rId2">
            <a:extLst/>
          </a:blip>
          <a:srcRect l="16994" t="15611" r="11751" b="16071"/>
          <a:stretch>
            <a:fillRect/>
          </a:stretch>
        </p:blipFill>
        <p:spPr>
          <a:xfrm>
            <a:off x="5351859" y="2160984"/>
            <a:ext cx="14091048" cy="973336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Where Do The Earliest Galaxies Fit into the Timeline of the Universe?"/>
          <p:cNvSpPr/>
          <p:nvPr/>
        </p:nvSpPr>
        <p:spPr>
          <a:xfrm>
            <a:off x="3673078" y="-39437"/>
            <a:ext cx="17019985" cy="215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7149" marR="57149" defTabSz="1285875">
              <a:buClr>
                <a:srgbClr val="FFFFFF"/>
              </a:buClr>
              <a:buFont typeface="Arial"/>
              <a:defRPr sz="6600">
                <a:solidFill>
                  <a:srgbClr val="F5EC00"/>
                </a:solidFill>
                <a:uFill>
                  <a:solidFill>
                    <a:srgbClr val="F5EC00"/>
                  </a:solidFill>
                </a:uFill>
              </a:defRPr>
            </a:lvl1pPr>
          </a:lstStyle>
          <a:p>
            <a:r>
              <a:t>Where Do The Earliest Galaxies Fit into the Timeline of the Universe?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3430002" y="8018859"/>
            <a:ext cx="17856531" cy="5486130"/>
            <a:chOff x="8203" y="0"/>
            <a:chExt cx="17856530" cy="5486129"/>
          </a:xfrm>
        </p:grpSpPr>
        <p:grpSp>
          <p:nvGrpSpPr>
            <p:cNvPr id="354" name="Group"/>
            <p:cNvGrpSpPr/>
            <p:nvPr/>
          </p:nvGrpSpPr>
          <p:grpSpPr>
            <a:xfrm>
              <a:off x="8204" y="0"/>
              <a:ext cx="17856530" cy="5486130"/>
              <a:chOff x="8204" y="0"/>
              <a:chExt cx="17856529" cy="5486129"/>
            </a:xfrm>
          </p:grpSpPr>
          <p:sp>
            <p:nvSpPr>
              <p:cNvPr id="320" name="Age of Universe"/>
              <p:cNvSpPr/>
              <p:nvPr/>
            </p:nvSpPr>
            <p:spPr>
              <a:xfrm>
                <a:off x="108404" y="4177222"/>
                <a:ext cx="3821908" cy="1308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821531">
                  <a:defRPr sz="4200" b="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Age of Universe</a:t>
                </a:r>
              </a:p>
            </p:txBody>
          </p:sp>
          <p:sp>
            <p:nvSpPr>
              <p:cNvPr id="321" name="Billions of Years (Gyr)"/>
              <p:cNvSpPr/>
              <p:nvPr/>
            </p:nvSpPr>
            <p:spPr>
              <a:xfrm>
                <a:off x="5335309" y="3944454"/>
                <a:ext cx="6554392" cy="699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821531">
                  <a:defRPr sz="4200" b="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Billions of Years (Gyr)</a:t>
                </a:r>
              </a:p>
            </p:txBody>
          </p:sp>
          <p:grpSp>
            <p:nvGrpSpPr>
              <p:cNvPr id="329" name="Group"/>
              <p:cNvGrpSpPr/>
              <p:nvPr/>
            </p:nvGrpSpPr>
            <p:grpSpPr>
              <a:xfrm>
                <a:off x="13002874" y="0"/>
                <a:ext cx="4861861" cy="3946922"/>
                <a:chOff x="0" y="0"/>
                <a:chExt cx="4861859" cy="3946921"/>
              </a:xfrm>
            </p:grpSpPr>
            <p:sp>
              <p:nvSpPr>
                <p:cNvPr id="322" name="Rectangle"/>
                <p:cNvSpPr/>
                <p:nvPr/>
              </p:nvSpPr>
              <p:spPr>
                <a:xfrm>
                  <a:off x="0" y="17859"/>
                  <a:ext cx="3339704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42192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323" name="Rectangle"/>
                <p:cNvSpPr/>
                <p:nvPr/>
              </p:nvSpPr>
              <p:spPr>
                <a:xfrm>
                  <a:off x="2964656" y="0"/>
                  <a:ext cx="1714501" cy="3946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42192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324" name="Now"/>
                <p:cNvSpPr/>
                <p:nvPr/>
              </p:nvSpPr>
              <p:spPr>
                <a:xfrm>
                  <a:off x="3135214" y="124691"/>
                  <a:ext cx="1571626" cy="6993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Now</a:t>
                  </a:r>
                </a:p>
              </p:txBody>
            </p:sp>
            <p:sp>
              <p:nvSpPr>
                <p:cNvPr id="325" name="Line"/>
                <p:cNvSpPr/>
                <p:nvPr/>
              </p:nvSpPr>
              <p:spPr>
                <a:xfrm flipV="1">
                  <a:off x="3929062" y="1464468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26" name="Normal…"/>
                <p:cNvSpPr/>
                <p:nvPr/>
              </p:nvSpPr>
              <p:spPr>
                <a:xfrm>
                  <a:off x="354152" y="65279"/>
                  <a:ext cx="2643189" cy="13089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Normal</a:t>
                  </a:r>
                </a:p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Galaxies</a:t>
                  </a:r>
                </a:p>
              </p:txBody>
            </p:sp>
            <p:sp>
              <p:nvSpPr>
                <p:cNvPr id="327" name="Line"/>
                <p:cNvSpPr/>
                <p:nvPr/>
              </p:nvSpPr>
              <p:spPr>
                <a:xfrm flipV="1">
                  <a:off x="1821656" y="1607343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28" name="1     2   3   13.7"/>
                <p:cNvSpPr/>
                <p:nvPr/>
              </p:nvSpPr>
              <p:spPr>
                <a:xfrm>
                  <a:off x="272000" y="2860033"/>
                  <a:ext cx="4589860" cy="6993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1     2   3   13.7</a:t>
                  </a:r>
                </a:p>
              </p:txBody>
            </p:sp>
          </p:grpSp>
          <p:grpSp>
            <p:nvGrpSpPr>
              <p:cNvPr id="335" name="Group"/>
              <p:cNvGrpSpPr/>
              <p:nvPr/>
            </p:nvGrpSpPr>
            <p:grpSpPr>
              <a:xfrm>
                <a:off x="9698890" y="17859"/>
                <a:ext cx="3732610" cy="3911204"/>
                <a:chOff x="0" y="0"/>
                <a:chExt cx="3732609" cy="3911203"/>
              </a:xfrm>
            </p:grpSpPr>
            <p:sp>
              <p:nvSpPr>
                <p:cNvPr id="330" name="Rectangle"/>
                <p:cNvSpPr/>
                <p:nvPr/>
              </p:nvSpPr>
              <p:spPr>
                <a:xfrm>
                  <a:off x="0" y="0"/>
                  <a:ext cx="3732610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40FF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grpSp>
              <p:nvGrpSpPr>
                <p:cNvPr id="334" name="Group"/>
                <p:cNvGrpSpPr/>
                <p:nvPr/>
              </p:nvGrpSpPr>
              <p:grpSpPr>
                <a:xfrm>
                  <a:off x="50543" y="29560"/>
                  <a:ext cx="3668317" cy="3494061"/>
                  <a:chOff x="0" y="-2420"/>
                  <a:chExt cx="3668316" cy="3494059"/>
                </a:xfrm>
              </p:grpSpPr>
              <p:sp>
                <p:nvSpPr>
                  <p:cNvPr id="331" name="Line"/>
                  <p:cNvSpPr/>
                  <p:nvPr/>
                </p:nvSpPr>
                <p:spPr>
                  <a:xfrm flipV="1">
                    <a:off x="1163894" y="1414462"/>
                    <a:ext cx="1" cy="91082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FFFF"/>
                    </a:solidFill>
                    <a:prstDash val="solid"/>
                    <a:miter lim="400000"/>
                    <a:headEnd type="triangle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642937">
                      <a:defRPr sz="1600" b="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332" name="First…"/>
                  <p:cNvSpPr/>
                  <p:nvPr/>
                </p:nvSpPr>
                <p:spPr>
                  <a:xfrm>
                    <a:off x="0" y="-2421"/>
                    <a:ext cx="2643188" cy="13089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First</a:t>
                    </a:r>
                  </a:p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Galaxies</a:t>
                    </a:r>
                  </a:p>
                </p:txBody>
              </p:sp>
              <p:sp>
                <p:nvSpPr>
                  <p:cNvPr id="333" name="0.4       0.7"/>
                  <p:cNvSpPr/>
                  <p:nvPr/>
                </p:nvSpPr>
                <p:spPr>
                  <a:xfrm>
                    <a:off x="757237" y="2792333"/>
                    <a:ext cx="2911080" cy="6993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>
                    <a:lvl1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0.4       0.7</a:t>
                    </a:r>
                  </a:p>
                </p:txBody>
              </p:sp>
            </p:grpSp>
          </p:grpSp>
          <p:grpSp>
            <p:nvGrpSpPr>
              <p:cNvPr id="340" name="Group"/>
              <p:cNvGrpSpPr/>
              <p:nvPr/>
            </p:nvGrpSpPr>
            <p:grpSpPr>
              <a:xfrm>
                <a:off x="6438304" y="17859"/>
                <a:ext cx="3296305" cy="3911204"/>
                <a:chOff x="0" y="0"/>
                <a:chExt cx="3296303" cy="3911203"/>
              </a:xfrm>
            </p:grpSpPr>
            <p:sp>
              <p:nvSpPr>
                <p:cNvPr id="336" name="Rectangle"/>
                <p:cNvSpPr/>
                <p:nvPr/>
              </p:nvSpPr>
              <p:spPr>
                <a:xfrm>
                  <a:off x="28037" y="0"/>
                  <a:ext cx="3268267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FF40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337" name="First…"/>
                <p:cNvSpPr/>
                <p:nvPr/>
              </p:nvSpPr>
              <p:spPr>
                <a:xfrm>
                  <a:off x="0" y="33846"/>
                  <a:ext cx="2643188" cy="13089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First</a:t>
                  </a:r>
                </a:p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Stars</a:t>
                  </a:r>
                </a:p>
              </p:txBody>
            </p:sp>
            <p:sp>
              <p:nvSpPr>
                <p:cNvPr id="338" name="Line"/>
                <p:cNvSpPr/>
                <p:nvPr/>
              </p:nvSpPr>
              <p:spPr>
                <a:xfrm flipV="1">
                  <a:off x="1313912" y="1446609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39" name="0.2"/>
                <p:cNvSpPr/>
                <p:nvPr/>
              </p:nvSpPr>
              <p:spPr>
                <a:xfrm>
                  <a:off x="585787" y="2809239"/>
                  <a:ext cx="1446611" cy="7294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r>
                    <a:t> </a:t>
                  </a:r>
                  <a:r>
                    <a:rPr>
                      <a:latin typeface="Arial"/>
                      <a:ea typeface="Arial"/>
                      <a:cs typeface="Arial"/>
                      <a:sym typeface="Arial"/>
                    </a:rPr>
                    <a:t>0.2 </a:t>
                  </a:r>
                </a:p>
              </p:txBody>
            </p:sp>
          </p:grpSp>
          <p:grpSp>
            <p:nvGrpSpPr>
              <p:cNvPr id="346" name="Group"/>
              <p:cNvGrpSpPr/>
              <p:nvPr/>
            </p:nvGrpSpPr>
            <p:grpSpPr>
              <a:xfrm>
                <a:off x="2991445" y="17859"/>
                <a:ext cx="4000501" cy="3946923"/>
                <a:chOff x="0" y="0"/>
                <a:chExt cx="4000500" cy="3946921"/>
              </a:xfrm>
            </p:grpSpPr>
            <p:sp>
              <p:nvSpPr>
                <p:cNvPr id="341" name="Rectangle"/>
                <p:cNvSpPr/>
                <p:nvPr/>
              </p:nvSpPr>
              <p:spPr>
                <a:xfrm>
                  <a:off x="2546209" y="0"/>
                  <a:ext cx="1214439" cy="3929063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342" name="Rectangle"/>
                <p:cNvSpPr/>
                <p:nvPr/>
              </p:nvSpPr>
              <p:spPr>
                <a:xfrm>
                  <a:off x="242350" y="0"/>
                  <a:ext cx="2607469" cy="3946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hueOff val="-624705"/>
                        <a:lumOff val="1372"/>
                      </a:schemeClr>
                    </a:gs>
                    <a:gs pos="100000">
                      <a:srgbClr val="000000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343" name="Recombination"/>
                <p:cNvSpPr/>
                <p:nvPr/>
              </p:nvSpPr>
              <p:spPr>
                <a:xfrm>
                  <a:off x="0" y="585013"/>
                  <a:ext cx="4000500" cy="5637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3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Recombination</a:t>
                  </a:r>
                </a:p>
              </p:txBody>
            </p:sp>
            <p:sp>
              <p:nvSpPr>
                <p:cNvPr id="344" name="Line"/>
                <p:cNvSpPr/>
                <p:nvPr/>
              </p:nvSpPr>
              <p:spPr>
                <a:xfrm flipV="1">
                  <a:off x="1992568" y="1446609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45" name="0.0003"/>
                <p:cNvSpPr/>
                <p:nvPr/>
              </p:nvSpPr>
              <p:spPr>
                <a:xfrm>
                  <a:off x="621506" y="2827099"/>
                  <a:ext cx="2518173" cy="7294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r>
                    <a:rPr>
                      <a:latin typeface="Arial"/>
                      <a:ea typeface="Arial"/>
                      <a:cs typeface="Arial"/>
                      <a:sym typeface="Arial"/>
                    </a:rPr>
                    <a:t>0.0003</a:t>
                  </a:r>
                  <a:r>
                    <a:t> </a:t>
                  </a:r>
                </a:p>
              </p:txBody>
            </p:sp>
          </p:grpSp>
          <p:grpSp>
            <p:nvGrpSpPr>
              <p:cNvPr id="353" name="Group"/>
              <p:cNvGrpSpPr/>
              <p:nvPr/>
            </p:nvGrpSpPr>
            <p:grpSpPr>
              <a:xfrm>
                <a:off x="8204" y="17859"/>
                <a:ext cx="4019086" cy="3946923"/>
                <a:chOff x="8204" y="0"/>
                <a:chExt cx="4019084" cy="3946921"/>
              </a:xfrm>
            </p:grpSpPr>
            <p:grpSp>
              <p:nvGrpSpPr>
                <p:cNvPr id="351" name="Group"/>
                <p:cNvGrpSpPr/>
                <p:nvPr/>
              </p:nvGrpSpPr>
              <p:grpSpPr>
                <a:xfrm>
                  <a:off x="26789" y="0"/>
                  <a:ext cx="4000501" cy="3946922"/>
                  <a:chOff x="0" y="0"/>
                  <a:chExt cx="4000500" cy="3946921"/>
                </a:xfrm>
              </p:grpSpPr>
              <p:sp>
                <p:nvSpPr>
                  <p:cNvPr id="347" name="Rectangle"/>
                  <p:cNvSpPr/>
                  <p:nvPr/>
                </p:nvSpPr>
                <p:spPr>
                  <a:xfrm>
                    <a:off x="63756" y="0"/>
                    <a:ext cx="3161110" cy="394692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2600"/>
                      </a:gs>
                      <a:gs pos="100000">
                        <a:schemeClr val="accent4">
                          <a:hueOff val="-624705"/>
                          <a:lumOff val="1372"/>
                        </a:schemeClr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defTabSz="821531">
                      <a:defRPr sz="5000" b="0">
                        <a:latin typeface="American Typewriter"/>
                        <a:ea typeface="American Typewriter"/>
                        <a:cs typeface="American Typewriter"/>
                        <a:sym typeface="American Typewriter"/>
                      </a:defRPr>
                    </a:pPr>
                    <a:endParaRPr/>
                  </a:p>
                </p:txBody>
              </p:sp>
              <p:sp>
                <p:nvSpPr>
                  <p:cNvPr id="348" name="10-14"/>
                  <p:cNvSpPr/>
                  <p:nvPr/>
                </p:nvSpPr>
                <p:spPr>
                  <a:xfrm>
                    <a:off x="550068" y="2824314"/>
                    <a:ext cx="1982392" cy="69930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10</a:t>
                    </a:r>
                    <a:r>
                      <a:rPr baseline="31999"/>
                      <a:t>-14</a:t>
                    </a:r>
                  </a:p>
                </p:txBody>
              </p:sp>
              <p:sp>
                <p:nvSpPr>
                  <p:cNvPr id="349" name="Line"/>
                  <p:cNvSpPr/>
                  <p:nvPr/>
                </p:nvSpPr>
                <p:spPr>
                  <a:xfrm flipV="1">
                    <a:off x="2189022" y="1589484"/>
                    <a:ext cx="1" cy="91082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FFFF"/>
                    </a:solidFill>
                    <a:prstDash val="solid"/>
                    <a:miter lim="400000"/>
                    <a:headEnd type="triangle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642937">
                      <a:defRPr sz="1600" b="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350" name="Synthesis…"/>
                  <p:cNvSpPr/>
                  <p:nvPr/>
                </p:nvSpPr>
                <p:spPr>
                  <a:xfrm>
                    <a:off x="0" y="350063"/>
                    <a:ext cx="4000500" cy="103366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3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Synthesis</a:t>
                    </a:r>
                  </a:p>
                  <a:p>
                    <a:pPr defTabSz="821531">
                      <a:defRPr sz="3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of Elements</a:t>
                    </a:r>
                  </a:p>
                </p:txBody>
              </p:sp>
            </p:grpSp>
            <p:sp>
              <p:nvSpPr>
                <p:cNvPr id="352" name="BIG BANG"/>
                <p:cNvSpPr/>
                <p:nvPr/>
              </p:nvSpPr>
              <p:spPr>
                <a:xfrm rot="16200000">
                  <a:off x="-1401961" y="1491245"/>
                  <a:ext cx="3643313" cy="8229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50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BIG BANG</a:t>
                  </a:r>
                </a:p>
              </p:txBody>
            </p:sp>
          </p:grpSp>
        </p:grpSp>
        <p:sp>
          <p:nvSpPr>
            <p:cNvPr id="355" name="Line"/>
            <p:cNvSpPr/>
            <p:nvPr/>
          </p:nvSpPr>
          <p:spPr>
            <a:xfrm flipH="1">
              <a:off x="715623" y="2786062"/>
              <a:ext cx="16519924" cy="53580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57" name="Rectangle"/>
          <p:cNvSpPr/>
          <p:nvPr/>
        </p:nvSpPr>
        <p:spPr>
          <a:xfrm>
            <a:off x="12467431" y="7516018"/>
            <a:ext cx="4822032" cy="4929189"/>
          </a:xfrm>
          <a:prstGeom prst="rect">
            <a:avLst/>
          </a:prstGeom>
          <a:ln w="114300">
            <a:solidFill>
              <a:srgbClr val="FF2600"/>
            </a:solidFill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4600" b="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  <p:bldP spid="35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2.jpg" descr="imag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346053"/>
            <a:ext cx="18288000" cy="9729789"/>
          </a:xfrm>
          <a:prstGeom prst="rect">
            <a:avLst/>
          </a:prstGeom>
          <a:ln w="12700"/>
        </p:spPr>
      </p:pic>
      <p:sp>
        <p:nvSpPr>
          <p:cNvPr id="360" name="Hubble is now observing galaxies 97% of the way back to the Big Bang, during the first 500 million years (redshift z &gt; 9.5)"/>
          <p:cNvSpPr txBox="1">
            <a:spLocks noGrp="1"/>
          </p:cNvSpPr>
          <p:nvPr>
            <p:ph type="title"/>
          </p:nvPr>
        </p:nvSpPr>
        <p:spPr>
          <a:xfrm>
            <a:off x="3048000" y="160734"/>
            <a:ext cx="18288000" cy="305395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675923">
              <a:defRPr sz="791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6440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  <a:t>Hubble is now observing galaxies</a:t>
            </a:r>
            <a:br>
              <a:rPr sz="6440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</a:br>
            <a:r>
              <a:rPr sz="6440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  <a:t>97% of the way back to the Big Bang,</a:t>
            </a:r>
            <a:br>
              <a:rPr sz="6440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</a:br>
            <a:r>
              <a:rPr sz="6440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  <a:t>during the first 500 million years </a:t>
            </a:r>
            <a:r>
              <a:rPr sz="4232">
                <a:solidFill>
                  <a:srgbClr val="FFFC84"/>
                </a:solidFill>
                <a:uFill>
                  <a:solidFill>
                    <a:srgbClr val="FFFC84"/>
                  </a:solidFill>
                </a:uFill>
              </a:rPr>
              <a:t>(redshift z &gt; 9.5)</a:t>
            </a:r>
          </a:p>
        </p:txBody>
      </p:sp>
      <p:sp>
        <p:nvSpPr>
          <p:cNvPr id="361" name="reionization"/>
          <p:cNvSpPr/>
          <p:nvPr/>
        </p:nvSpPr>
        <p:spPr>
          <a:xfrm>
            <a:off x="16739021" y="5077662"/>
            <a:ext cx="2183589" cy="625079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3578" tIns="53578" rIns="53578" bIns="53578">
            <a:spAutoFit/>
          </a:bodyPr>
          <a:lstStyle>
            <a:lvl1pPr algn="l" defTabSz="910828">
              <a:buClr>
                <a:srgbClr val="7FF8F6"/>
              </a:buClr>
              <a:defRPr sz="3200" b="0">
                <a:solidFill>
                  <a:srgbClr val="7FF8F6"/>
                </a:solidFill>
                <a:uFill>
                  <a:solidFill>
                    <a:srgbClr val="7FF8F6"/>
                  </a:solidFill>
                </a:u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7FF8F6"/>
                </a:solidFill>
                <a:uFill>
                  <a:solidFill>
                    <a:srgbClr val="7FF8F6"/>
                  </a:solidFill>
                </a:uFill>
              </a:rPr>
              <a:t>reionization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auze"/>
          <p:cNvSpPr txBox="1">
            <a:spLocks noGrp="1"/>
          </p:cNvSpPr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Pauze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here is nothing special about the location of Earth in the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t>There is nothing special about the location of Earth in the Universe</a:t>
            </a:r>
          </a:p>
        </p:txBody>
      </p:sp>
      <p:sp>
        <p:nvSpPr>
          <p:cNvPr id="219" name="Work lead by Copernicus, Bruno,  Galileo, Kepler…"/>
          <p:cNvSpPr txBox="1">
            <a:spLocks noGrp="1"/>
          </p:cNvSpPr>
          <p:nvPr>
            <p:ph type="body" sz="half" idx="1"/>
          </p:nvPr>
        </p:nvSpPr>
        <p:spPr>
          <a:xfrm>
            <a:off x="977900" y="3571908"/>
            <a:ext cx="11377216" cy="9721784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Work lead by Copernicus, Bruno, 	Galileo, Kepler</a:t>
            </a:r>
          </a:p>
          <a:p>
            <a:pPr>
              <a:defRPr sz="5500"/>
            </a:pPr>
            <a:r>
              <a:t>The Universe was still viewed as eternal and unchanging </a:t>
            </a:r>
          </a:p>
          <a:p>
            <a:pPr>
              <a:defRPr sz="5500"/>
            </a:pPr>
            <a:r>
              <a:t>Newtonian Universe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0250" y="3727450"/>
            <a:ext cx="10274300" cy="941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lber’s Parad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Olber’s Paradox</a:t>
            </a:r>
          </a:p>
        </p:txBody>
      </p:sp>
      <p:pic>
        <p:nvPicPr>
          <p:cNvPr id="223" name="Screenshot 2018-11-09 20.03.43.png" descr="Screenshot 2018-11-09 20.03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530" y="6155289"/>
            <a:ext cx="19680940" cy="716211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Why isn't the night sky uniformly bright?…"/>
          <p:cNvSpPr txBox="1"/>
          <p:nvPr/>
        </p:nvSpPr>
        <p:spPr>
          <a:xfrm>
            <a:off x="1989782" y="2655239"/>
            <a:ext cx="20404436" cy="2868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187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Why isn't the night sky uniformly bright?</a:t>
            </a:r>
          </a:p>
          <a:p>
            <a:pPr defTabSz="457200">
              <a:defRPr sz="4100" b="0"/>
            </a:pPr>
            <a:r>
              <a:t>In the 19th century, an astronomer named Heinrich Olbers stumbled on a contradiction that could not be easily explained: </a:t>
            </a:r>
            <a:r>
              <a:rPr>
                <a:solidFill>
                  <a:srgbClr val="FFFB00"/>
                </a:solidFill>
              </a:rPr>
              <a:t>why doesn't the night sky look uniformly bright?</a:t>
            </a:r>
            <a:r>
              <a:t> </a:t>
            </a:r>
          </a:p>
          <a:p>
            <a:pPr defTabSz="457200">
              <a:defRPr sz="4100" b="0"/>
            </a:pPr>
            <a:r>
              <a:t>A sky that is uniformly bright would appear to glow, yet our night sky appears black with a scattering of stars, planets, and galaxies dotting the observable sky.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lber’s Parad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Olber’s Paradox</a:t>
            </a:r>
          </a:p>
        </p:txBody>
      </p:sp>
      <p:sp>
        <p:nvSpPr>
          <p:cNvPr id="227" name="Dust attenuation…"/>
          <p:cNvSpPr txBox="1">
            <a:spLocks noGrp="1"/>
          </p:cNvSpPr>
          <p:nvPr>
            <p:ph type="body" idx="1"/>
          </p:nvPr>
        </p:nvSpPr>
        <p:spPr>
          <a:xfrm>
            <a:off x="1689100" y="259080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t>Dust attenuation</a:t>
            </a:r>
          </a:p>
          <a:p>
            <a:r>
              <a:t>Edge to the stars</a:t>
            </a:r>
          </a:p>
          <a:p>
            <a:r>
              <a:t>Universe/stars has a finite age</a:t>
            </a:r>
          </a:p>
          <a:p>
            <a:r>
              <a:t>Contractions and expansions</a:t>
            </a:r>
          </a:p>
        </p:txBody>
      </p:sp>
      <p:sp>
        <p:nvSpPr>
          <p:cNvPr id="228" name="The Universe has a finite age"/>
          <p:cNvSpPr txBox="1"/>
          <p:nvPr/>
        </p:nvSpPr>
        <p:spPr>
          <a:xfrm>
            <a:off x="3992165" y="10879666"/>
            <a:ext cx="1639967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1340">
              <a:defRPr sz="7616" b="0">
                <a:solidFill>
                  <a:srgbClr val="FFFC79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The Universe has a finite age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y is the Universe not perman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Why is the Universe not permanent</a:t>
            </a:r>
          </a:p>
        </p:txBody>
      </p:sp>
      <p:sp>
        <p:nvSpPr>
          <p:cNvPr id="233" name="Problems with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with:</a:t>
            </a:r>
          </a:p>
          <a:p>
            <a:pPr marL="1778000" lvl="1" indent="-889000">
              <a:buSzPct val="100000"/>
              <a:buAutoNum type="arabicPeriod"/>
            </a:pPr>
            <a:r>
              <a:t>Olber’s paradox</a:t>
            </a:r>
          </a:p>
          <a:p>
            <a:pPr marL="1778000" lvl="1" indent="-889000">
              <a:buSzPct val="100000"/>
              <a:buAutoNum type="arabicPeriod"/>
            </a:pPr>
            <a:r>
              <a:t>Conservation of Energy</a:t>
            </a:r>
          </a:p>
          <a:p>
            <a:pPr marL="1778000" lvl="1" indent="-889000">
              <a:buSzPct val="100000"/>
              <a:buAutoNum type="arabicPeriod"/>
            </a:pPr>
            <a:r>
              <a:t>Ages of Earth, meteorites, and stars.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instein’s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Einstein’s Universe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4300" y="2120900"/>
            <a:ext cx="4445000" cy="251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In order to achieve a static Universe Einstein introduced a counter-balance to his GR models,  the famous cosmological constant : agreed with Austrian physicist and philosopher E. Mach (1838-1916) regarding the genesis of the property of inertia.…"/>
          <p:cNvSpPr txBox="1"/>
          <p:nvPr/>
        </p:nvSpPr>
        <p:spPr>
          <a:xfrm>
            <a:off x="728789" y="4915917"/>
            <a:ext cx="17731185" cy="444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 algn="just">
              <a:buSzPct val="125000"/>
              <a:buChar char="•"/>
              <a:defRPr sz="4000"/>
            </a:pPr>
            <a:r>
              <a:t>In order to achieve a static Universe Einstein introduced a counter-balance to his GR models,  the famous cosmological constant : agreed with Austrian physicist and philosopher E. Mach (1838-1916) regarding the genesis of the property of inertia.</a:t>
            </a:r>
          </a:p>
          <a:p>
            <a:pPr algn="just">
              <a:defRPr sz="4000"/>
            </a:pPr>
            <a:endParaRPr/>
          </a:p>
          <a:p>
            <a:pPr marL="529166" indent="-529166" algn="just">
              <a:buSzPct val="125000"/>
              <a:buChar char="•"/>
              <a:defRPr sz="4000"/>
            </a:pPr>
            <a:r>
              <a:t>According to Mach, the inertial mass of any body is due to the influence of the universe as a whole.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Hubble–Lemaître Law"/>
          <p:cNvSpPr txBox="1">
            <a:spLocks noGrp="1"/>
          </p:cNvSpPr>
          <p:nvPr>
            <p:ph type="title"/>
          </p:nvPr>
        </p:nvSpPr>
        <p:spPr>
          <a:xfrm>
            <a:off x="1689100" y="762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Hubble–Lemaître Law</a:t>
            </a:r>
          </a:p>
        </p:txBody>
      </p:sp>
      <p:sp>
        <p:nvSpPr>
          <p:cNvPr id="242" name="Discovery of extra-galactic sources.…"/>
          <p:cNvSpPr txBox="1">
            <a:spLocks noGrp="1"/>
          </p:cNvSpPr>
          <p:nvPr>
            <p:ph type="body" sz="half" idx="1"/>
          </p:nvPr>
        </p:nvSpPr>
        <p:spPr>
          <a:xfrm>
            <a:off x="191897" y="2521247"/>
            <a:ext cx="13153066" cy="6874546"/>
          </a:xfrm>
          <a:prstGeom prst="rect">
            <a:avLst/>
          </a:prstGeom>
        </p:spPr>
        <p:txBody>
          <a:bodyPr/>
          <a:lstStyle/>
          <a:p>
            <a:r>
              <a:t>Discovery of extra-galactic sources.</a:t>
            </a:r>
          </a:p>
          <a:p>
            <a:r>
              <a:t>Comparison between redshift and Cepheid variables showed that galaxies  were moving away from us: recession velocity is proportional to the distance.</a:t>
            </a:r>
          </a:p>
        </p:txBody>
      </p:sp>
      <p:pic>
        <p:nvPicPr>
          <p:cNvPr id="243" name="Screenshot 2018-11-09 21.02.40.png" descr="Screenshot 2018-11-09 21.02.40.png"/>
          <p:cNvPicPr>
            <a:picLocks noChangeAspect="1"/>
          </p:cNvPicPr>
          <p:nvPr/>
        </p:nvPicPr>
        <p:blipFill>
          <a:blip r:embed="rId3">
            <a:extLst/>
          </a:blip>
          <a:srcRect l="3406" t="4990" r="3406" b="2487"/>
          <a:stretch>
            <a:fillRect/>
          </a:stretch>
        </p:blipFill>
        <p:spPr>
          <a:xfrm>
            <a:off x="13462920" y="3979068"/>
            <a:ext cx="10675548" cy="6806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shot 2018-11-09 21.04.13.png" descr="Screenshot 2018-11-09 21.04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1663" y="9554840"/>
            <a:ext cx="6423710" cy="3822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shot 2018-11-25 18.54.35.png" descr="Screenshot 2018-11-25 18.5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8439" y="2521248"/>
            <a:ext cx="15043547" cy="1125132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omologous expansion of the Universe: Shapes/patterns in the Universe not altered but are scaled isotropically."/>
          <p:cNvSpPr txBox="1"/>
          <p:nvPr/>
        </p:nvSpPr>
        <p:spPr>
          <a:xfrm>
            <a:off x="165098" y="8519886"/>
            <a:ext cx="24053804" cy="40851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5900"/>
              </a:spcBef>
              <a:defRPr sz="4800" b="0">
                <a:solidFill>
                  <a:srgbClr val="9411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Homologous expansion of the Universe: Shapes/patterns in the Universe not altered but are scaled isotropically.</a:t>
            </a:r>
            <a:endParaRPr sz="1200"/>
          </a:p>
          <a:p>
            <a:pPr algn="l">
              <a:spcBef>
                <a:spcPts val="5900"/>
              </a:spcBef>
              <a:defRPr sz="4800" b="0">
                <a:solidFill>
                  <a:srgbClr val="9411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1" animBg="1" advAuto="0"/>
      <p:bldP spid="246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he universal expansion of the Universe"/>
          <p:cNvSpPr txBox="1">
            <a:spLocks noGrp="1"/>
          </p:cNvSpPr>
          <p:nvPr>
            <p:ph type="title"/>
          </p:nvPr>
        </p:nvSpPr>
        <p:spPr>
          <a:xfrm>
            <a:off x="1689100" y="127000"/>
            <a:ext cx="21005800" cy="2286000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The universal expansion of the Universe</a:t>
            </a:r>
          </a:p>
        </p:txBody>
      </p:sp>
      <p:sp>
        <p:nvSpPr>
          <p:cNvPr id="251" name="If we are not in a special place in the Universe why is most galaxies moving away from us?"/>
          <p:cNvSpPr txBox="1">
            <a:spLocks noGrp="1"/>
          </p:cNvSpPr>
          <p:nvPr>
            <p:ph type="body" sz="half" idx="1"/>
          </p:nvPr>
        </p:nvSpPr>
        <p:spPr>
          <a:xfrm>
            <a:off x="305196" y="1651000"/>
            <a:ext cx="23773608" cy="3386138"/>
          </a:xfrm>
          <a:prstGeom prst="rect">
            <a:avLst/>
          </a:prstGeom>
        </p:spPr>
        <p:txBody>
          <a:bodyPr/>
          <a:lstStyle/>
          <a:p>
            <a:r>
              <a:t>If we are not in a special place in the Universe why is most galaxies moving away from us?</a:t>
            </a:r>
          </a:p>
        </p:txBody>
      </p:sp>
      <p:pic>
        <p:nvPicPr>
          <p:cNvPr id="252" name="Screenshot 2018-11-09 21.10.49.png" descr="Screenshot 2018-11-09 21.10.49.png"/>
          <p:cNvPicPr>
            <a:picLocks noChangeAspect="1"/>
          </p:cNvPicPr>
          <p:nvPr/>
        </p:nvPicPr>
        <p:blipFill>
          <a:blip r:embed="rId2">
            <a:extLst/>
          </a:blip>
          <a:srcRect b="6222"/>
          <a:stretch>
            <a:fillRect/>
          </a:stretch>
        </p:blipFill>
        <p:spPr>
          <a:xfrm>
            <a:off x="4378920" y="4594965"/>
            <a:ext cx="16179472" cy="259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18-11-09 21.10.53.png" descr="Screenshot 2018-11-09 21.10.53.png"/>
          <p:cNvPicPr>
            <a:picLocks noChangeAspect="1"/>
          </p:cNvPicPr>
          <p:nvPr/>
        </p:nvPicPr>
        <p:blipFill>
          <a:blip r:embed="rId3">
            <a:extLst/>
          </a:blip>
          <a:srcRect l="1969" r="4789"/>
          <a:stretch>
            <a:fillRect/>
          </a:stretch>
        </p:blipFill>
        <p:spPr>
          <a:xfrm>
            <a:off x="4422278" y="7277272"/>
            <a:ext cx="14761013" cy="2790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2018-11-09 21.10.58.png" descr="Screenshot 2018-11-09 21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7020" y="10300321"/>
            <a:ext cx="14662289" cy="286481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Observatory"/>
          <p:cNvSpPr/>
          <p:nvPr/>
        </p:nvSpPr>
        <p:spPr>
          <a:xfrm>
            <a:off x="7340706" y="7757887"/>
            <a:ext cx="1828188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96" extrusionOk="0">
                <a:moveTo>
                  <a:pt x="17649" y="3"/>
                </a:moveTo>
                <a:cubicBezTo>
                  <a:pt x="17614" y="9"/>
                  <a:pt x="17583" y="29"/>
                  <a:pt x="17562" y="62"/>
                </a:cubicBezTo>
                <a:lnTo>
                  <a:pt x="15876" y="2503"/>
                </a:lnTo>
                <a:cubicBezTo>
                  <a:pt x="15827" y="2573"/>
                  <a:pt x="15854" y="2669"/>
                  <a:pt x="15930" y="2707"/>
                </a:cubicBezTo>
                <a:cubicBezTo>
                  <a:pt x="16913" y="3214"/>
                  <a:pt x="17750" y="3873"/>
                  <a:pt x="18539" y="4645"/>
                </a:cubicBezTo>
                <a:cubicBezTo>
                  <a:pt x="18598" y="4705"/>
                  <a:pt x="18696" y="4699"/>
                  <a:pt x="18750" y="4628"/>
                </a:cubicBezTo>
                <a:lnTo>
                  <a:pt x="20558" y="2140"/>
                </a:lnTo>
                <a:cubicBezTo>
                  <a:pt x="20607" y="2075"/>
                  <a:pt x="20590" y="1990"/>
                  <a:pt x="20525" y="1941"/>
                </a:cubicBezTo>
                <a:lnTo>
                  <a:pt x="17756" y="25"/>
                </a:lnTo>
                <a:cubicBezTo>
                  <a:pt x="17723" y="3"/>
                  <a:pt x="17684" y="-4"/>
                  <a:pt x="17649" y="3"/>
                </a:cubicBezTo>
                <a:close/>
                <a:moveTo>
                  <a:pt x="10800" y="1875"/>
                </a:moveTo>
                <a:cubicBezTo>
                  <a:pt x="9228" y="1875"/>
                  <a:pt x="7711" y="2211"/>
                  <a:pt x="6296" y="2864"/>
                </a:cubicBezTo>
                <a:lnTo>
                  <a:pt x="6092" y="2962"/>
                </a:lnTo>
                <a:lnTo>
                  <a:pt x="6627" y="4116"/>
                </a:lnTo>
                <a:cubicBezTo>
                  <a:pt x="7890" y="3495"/>
                  <a:pt x="9304" y="3144"/>
                  <a:pt x="10805" y="3144"/>
                </a:cubicBezTo>
                <a:cubicBezTo>
                  <a:pt x="15924" y="3144"/>
                  <a:pt x="20110" y="7221"/>
                  <a:pt x="20288" y="12301"/>
                </a:cubicBezTo>
                <a:cubicBezTo>
                  <a:pt x="20288" y="12393"/>
                  <a:pt x="20359" y="12463"/>
                  <a:pt x="20450" y="12463"/>
                </a:cubicBezTo>
                <a:lnTo>
                  <a:pt x="21395" y="12463"/>
                </a:lnTo>
                <a:cubicBezTo>
                  <a:pt x="21487" y="12463"/>
                  <a:pt x="21563" y="12386"/>
                  <a:pt x="21557" y="12294"/>
                </a:cubicBezTo>
                <a:cubicBezTo>
                  <a:pt x="21374" y="6518"/>
                  <a:pt x="16616" y="1875"/>
                  <a:pt x="10800" y="1875"/>
                </a:cubicBezTo>
                <a:close/>
                <a:moveTo>
                  <a:pt x="10800" y="3517"/>
                </a:moveTo>
                <a:cubicBezTo>
                  <a:pt x="5886" y="3517"/>
                  <a:pt x="1869" y="7425"/>
                  <a:pt x="1686" y="12294"/>
                </a:cubicBezTo>
                <a:cubicBezTo>
                  <a:pt x="1680" y="12386"/>
                  <a:pt x="1756" y="12463"/>
                  <a:pt x="1848" y="12463"/>
                </a:cubicBezTo>
                <a:lnTo>
                  <a:pt x="19754" y="12463"/>
                </a:lnTo>
                <a:cubicBezTo>
                  <a:pt x="19845" y="12463"/>
                  <a:pt x="19921" y="12386"/>
                  <a:pt x="19916" y="12294"/>
                </a:cubicBezTo>
                <a:cubicBezTo>
                  <a:pt x="19732" y="7425"/>
                  <a:pt x="15714" y="3517"/>
                  <a:pt x="10800" y="3517"/>
                </a:cubicBezTo>
                <a:close/>
                <a:moveTo>
                  <a:pt x="162" y="12814"/>
                </a:moveTo>
                <a:cubicBezTo>
                  <a:pt x="70" y="12814"/>
                  <a:pt x="0" y="12889"/>
                  <a:pt x="0" y="12976"/>
                </a:cubicBezTo>
                <a:lnTo>
                  <a:pt x="0" y="14534"/>
                </a:lnTo>
                <a:cubicBezTo>
                  <a:pt x="0" y="14626"/>
                  <a:pt x="76" y="14696"/>
                  <a:pt x="162" y="14696"/>
                </a:cubicBezTo>
                <a:lnTo>
                  <a:pt x="1308" y="14696"/>
                </a:lnTo>
                <a:cubicBezTo>
                  <a:pt x="1400" y="14696"/>
                  <a:pt x="1470" y="14772"/>
                  <a:pt x="1470" y="14858"/>
                </a:cubicBezTo>
                <a:lnTo>
                  <a:pt x="1470" y="21434"/>
                </a:lnTo>
                <a:cubicBezTo>
                  <a:pt x="1470" y="21526"/>
                  <a:pt x="1545" y="21596"/>
                  <a:pt x="1632" y="21596"/>
                </a:cubicBezTo>
                <a:lnTo>
                  <a:pt x="19921" y="21596"/>
                </a:lnTo>
                <a:cubicBezTo>
                  <a:pt x="20012" y="21596"/>
                  <a:pt x="20083" y="21520"/>
                  <a:pt x="20083" y="21434"/>
                </a:cubicBezTo>
                <a:lnTo>
                  <a:pt x="20083" y="14870"/>
                </a:lnTo>
                <a:cubicBezTo>
                  <a:pt x="20083" y="14778"/>
                  <a:pt x="20158" y="14708"/>
                  <a:pt x="20245" y="14708"/>
                </a:cubicBezTo>
                <a:lnTo>
                  <a:pt x="21433" y="14708"/>
                </a:lnTo>
                <a:cubicBezTo>
                  <a:pt x="21524" y="14708"/>
                  <a:pt x="21595" y="14633"/>
                  <a:pt x="21595" y="14546"/>
                </a:cubicBezTo>
                <a:lnTo>
                  <a:pt x="21595" y="12986"/>
                </a:lnTo>
                <a:cubicBezTo>
                  <a:pt x="21600" y="12889"/>
                  <a:pt x="21524" y="12814"/>
                  <a:pt x="21438" y="12814"/>
                </a:cubicBezTo>
                <a:lnTo>
                  <a:pt x="162" y="12814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" name="Observatory"/>
          <p:cNvSpPr/>
          <p:nvPr/>
        </p:nvSpPr>
        <p:spPr>
          <a:xfrm>
            <a:off x="13563706" y="10424887"/>
            <a:ext cx="1828188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96" extrusionOk="0">
                <a:moveTo>
                  <a:pt x="17649" y="3"/>
                </a:moveTo>
                <a:cubicBezTo>
                  <a:pt x="17614" y="9"/>
                  <a:pt x="17583" y="29"/>
                  <a:pt x="17562" y="62"/>
                </a:cubicBezTo>
                <a:lnTo>
                  <a:pt x="15876" y="2503"/>
                </a:lnTo>
                <a:cubicBezTo>
                  <a:pt x="15827" y="2573"/>
                  <a:pt x="15854" y="2669"/>
                  <a:pt x="15930" y="2707"/>
                </a:cubicBezTo>
                <a:cubicBezTo>
                  <a:pt x="16913" y="3214"/>
                  <a:pt x="17750" y="3873"/>
                  <a:pt x="18539" y="4645"/>
                </a:cubicBezTo>
                <a:cubicBezTo>
                  <a:pt x="18598" y="4705"/>
                  <a:pt x="18696" y="4699"/>
                  <a:pt x="18750" y="4628"/>
                </a:cubicBezTo>
                <a:lnTo>
                  <a:pt x="20558" y="2140"/>
                </a:lnTo>
                <a:cubicBezTo>
                  <a:pt x="20607" y="2075"/>
                  <a:pt x="20590" y="1990"/>
                  <a:pt x="20525" y="1941"/>
                </a:cubicBezTo>
                <a:lnTo>
                  <a:pt x="17756" y="25"/>
                </a:lnTo>
                <a:cubicBezTo>
                  <a:pt x="17723" y="3"/>
                  <a:pt x="17684" y="-4"/>
                  <a:pt x="17649" y="3"/>
                </a:cubicBezTo>
                <a:close/>
                <a:moveTo>
                  <a:pt x="10800" y="1875"/>
                </a:moveTo>
                <a:cubicBezTo>
                  <a:pt x="9228" y="1875"/>
                  <a:pt x="7711" y="2211"/>
                  <a:pt x="6296" y="2864"/>
                </a:cubicBezTo>
                <a:lnTo>
                  <a:pt x="6092" y="2962"/>
                </a:lnTo>
                <a:lnTo>
                  <a:pt x="6627" y="4116"/>
                </a:lnTo>
                <a:cubicBezTo>
                  <a:pt x="7890" y="3495"/>
                  <a:pt x="9304" y="3144"/>
                  <a:pt x="10805" y="3144"/>
                </a:cubicBezTo>
                <a:cubicBezTo>
                  <a:pt x="15924" y="3144"/>
                  <a:pt x="20110" y="7221"/>
                  <a:pt x="20288" y="12301"/>
                </a:cubicBezTo>
                <a:cubicBezTo>
                  <a:pt x="20288" y="12393"/>
                  <a:pt x="20359" y="12463"/>
                  <a:pt x="20450" y="12463"/>
                </a:cubicBezTo>
                <a:lnTo>
                  <a:pt x="21395" y="12463"/>
                </a:lnTo>
                <a:cubicBezTo>
                  <a:pt x="21487" y="12463"/>
                  <a:pt x="21563" y="12386"/>
                  <a:pt x="21557" y="12294"/>
                </a:cubicBezTo>
                <a:cubicBezTo>
                  <a:pt x="21374" y="6518"/>
                  <a:pt x="16616" y="1875"/>
                  <a:pt x="10800" y="1875"/>
                </a:cubicBezTo>
                <a:close/>
                <a:moveTo>
                  <a:pt x="10800" y="3517"/>
                </a:moveTo>
                <a:cubicBezTo>
                  <a:pt x="5886" y="3517"/>
                  <a:pt x="1869" y="7425"/>
                  <a:pt x="1686" y="12294"/>
                </a:cubicBezTo>
                <a:cubicBezTo>
                  <a:pt x="1680" y="12386"/>
                  <a:pt x="1756" y="12463"/>
                  <a:pt x="1848" y="12463"/>
                </a:cubicBezTo>
                <a:lnTo>
                  <a:pt x="19754" y="12463"/>
                </a:lnTo>
                <a:cubicBezTo>
                  <a:pt x="19845" y="12463"/>
                  <a:pt x="19921" y="12386"/>
                  <a:pt x="19916" y="12294"/>
                </a:cubicBezTo>
                <a:cubicBezTo>
                  <a:pt x="19732" y="7425"/>
                  <a:pt x="15714" y="3517"/>
                  <a:pt x="10800" y="3517"/>
                </a:cubicBezTo>
                <a:close/>
                <a:moveTo>
                  <a:pt x="162" y="12814"/>
                </a:moveTo>
                <a:cubicBezTo>
                  <a:pt x="70" y="12814"/>
                  <a:pt x="0" y="12889"/>
                  <a:pt x="0" y="12976"/>
                </a:cubicBezTo>
                <a:lnTo>
                  <a:pt x="0" y="14534"/>
                </a:lnTo>
                <a:cubicBezTo>
                  <a:pt x="0" y="14626"/>
                  <a:pt x="76" y="14696"/>
                  <a:pt x="162" y="14696"/>
                </a:cubicBezTo>
                <a:lnTo>
                  <a:pt x="1308" y="14696"/>
                </a:lnTo>
                <a:cubicBezTo>
                  <a:pt x="1400" y="14696"/>
                  <a:pt x="1470" y="14772"/>
                  <a:pt x="1470" y="14858"/>
                </a:cubicBezTo>
                <a:lnTo>
                  <a:pt x="1470" y="21434"/>
                </a:lnTo>
                <a:cubicBezTo>
                  <a:pt x="1470" y="21526"/>
                  <a:pt x="1545" y="21596"/>
                  <a:pt x="1632" y="21596"/>
                </a:cubicBezTo>
                <a:lnTo>
                  <a:pt x="19921" y="21596"/>
                </a:lnTo>
                <a:cubicBezTo>
                  <a:pt x="20012" y="21596"/>
                  <a:pt x="20083" y="21520"/>
                  <a:pt x="20083" y="21434"/>
                </a:cubicBezTo>
                <a:lnTo>
                  <a:pt x="20083" y="14870"/>
                </a:lnTo>
                <a:cubicBezTo>
                  <a:pt x="20083" y="14778"/>
                  <a:pt x="20158" y="14708"/>
                  <a:pt x="20245" y="14708"/>
                </a:cubicBezTo>
                <a:lnTo>
                  <a:pt x="21433" y="14708"/>
                </a:lnTo>
                <a:cubicBezTo>
                  <a:pt x="21524" y="14708"/>
                  <a:pt x="21595" y="14633"/>
                  <a:pt x="21595" y="14546"/>
                </a:cubicBezTo>
                <a:lnTo>
                  <a:pt x="21595" y="12986"/>
                </a:lnTo>
                <a:cubicBezTo>
                  <a:pt x="21600" y="12889"/>
                  <a:pt x="21524" y="12814"/>
                  <a:pt x="21438" y="12814"/>
                </a:cubicBezTo>
                <a:lnTo>
                  <a:pt x="162" y="12814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7" name="Text"/>
          <p:cNvSpPr txBox="1"/>
          <p:nvPr/>
        </p:nvSpPr>
        <p:spPr>
          <a:xfrm>
            <a:off x="11760898" y="6577775"/>
            <a:ext cx="86220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8" name="Text"/>
          <p:cNvSpPr txBox="1"/>
          <p:nvPr/>
        </p:nvSpPr>
        <p:spPr>
          <a:xfrm>
            <a:off x="11887898" y="6704775"/>
            <a:ext cx="86220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9" name="Does not violate the Copernecian principle: if A sees B receding, then B sees that A is receding. The diagrams from the two different points of view are identical except for the names of the galaxies."/>
          <p:cNvSpPr txBox="1"/>
          <p:nvPr/>
        </p:nvSpPr>
        <p:spPr>
          <a:xfrm>
            <a:off x="165098" y="8672286"/>
            <a:ext cx="24053804" cy="40851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spcBef>
                <a:spcPts val="5900"/>
              </a:spcBef>
              <a:defRPr sz="4800" b="0">
                <a:solidFill>
                  <a:srgbClr val="9411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Does not violate the Copernecian principle: if A sees B receding, then B sees that A is receding. The diagrams from the two different points of view are identical except for the names of the galaxies. </a:t>
            </a:r>
            <a:endParaRPr sz="1200"/>
          </a:p>
          <a:p>
            <a:pPr algn="l">
              <a:spcBef>
                <a:spcPts val="5900"/>
              </a:spcBef>
              <a:defRPr sz="4800" b="0">
                <a:solidFill>
                  <a:srgbClr val="9411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990</Words>
  <Application>Microsoft Macintosh PowerPoint</Application>
  <PresentationFormat>Custom</PresentationFormat>
  <Paragraphs>142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American Typewriter</vt:lpstr>
      <vt:lpstr>Arial</vt:lpstr>
      <vt:lpstr>Avenir Light</vt:lpstr>
      <vt:lpstr>Avenir Medium</vt:lpstr>
      <vt:lpstr>Chalkboard</vt:lpstr>
      <vt:lpstr>Chalkduster</vt:lpstr>
      <vt:lpstr>Helvetica</vt:lpstr>
      <vt:lpstr>Helvetica Neue</vt:lpstr>
      <vt:lpstr>Helvetica Neue Light</vt:lpstr>
      <vt:lpstr>Helvetica Neue Medium</vt:lpstr>
      <vt:lpstr>Symbol</vt:lpstr>
      <vt:lpstr>Times</vt:lpstr>
      <vt:lpstr>Black</vt:lpstr>
      <vt:lpstr>Galaxy formation and Evolution</vt:lpstr>
      <vt:lpstr>Pre Copernican Universe</vt:lpstr>
      <vt:lpstr>There is nothing special about the location of Earth in the Universe</vt:lpstr>
      <vt:lpstr>Olber’s Paradox</vt:lpstr>
      <vt:lpstr>Olber’s Paradox</vt:lpstr>
      <vt:lpstr>Why is the Universe not permanent</vt:lpstr>
      <vt:lpstr>Einstein’s Universe</vt:lpstr>
      <vt:lpstr>Hubble–Lemaître Law</vt:lpstr>
      <vt:lpstr>The universal expansion of the Universe</vt:lpstr>
      <vt:lpstr>PowerPoint Presentation</vt:lpstr>
      <vt:lpstr>The age of the Universe</vt:lpstr>
      <vt:lpstr>The Big Bang theory</vt:lpstr>
      <vt:lpstr>The Big Bang theory</vt:lpstr>
      <vt:lpstr>The He problem</vt:lpstr>
      <vt:lpstr>Early Universe was radiation dominated</vt:lpstr>
      <vt:lpstr>Looking back in time</vt:lpstr>
      <vt:lpstr>Solution to the He problem</vt:lpstr>
      <vt:lpstr>The Comic Microwave Background (CMB)</vt:lpstr>
      <vt:lpstr>All Sky CMB Map</vt:lpstr>
      <vt:lpstr>Problems with the Big Bang model</vt:lpstr>
      <vt:lpstr>The early Universe according to the Big Bang theory</vt:lpstr>
      <vt:lpstr>PowerPoint Presentation</vt:lpstr>
      <vt:lpstr>The first stars</vt:lpstr>
      <vt:lpstr>PowerPoint Presentation</vt:lpstr>
      <vt:lpstr>PowerPoint Presentation</vt:lpstr>
      <vt:lpstr>Hubble is now observing galaxies 97% of the way back to the Big Bang, during the first 500 million years (redshift z &gt; 9.5)</vt:lpstr>
      <vt:lpstr>Pauze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formation and Evolution</dc:title>
  <cp:lastModifiedBy>Themiya Nanayakkara</cp:lastModifiedBy>
  <cp:revision>3</cp:revision>
  <dcterms:modified xsi:type="dcterms:W3CDTF">2018-11-27T18:19:20Z</dcterms:modified>
</cp:coreProperties>
</file>